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Microsoft YaHei"/>
              </a:rPr>
              <a:t>��Ʒ������主题演示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29184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2E9FD9"/>
                </a:solidFill>
                <a:latin typeface="Microsoft YaHei"/>
              </a:rPr>
              <a:t>—— ����Ƽ�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9436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4B5563"/>
                </a:solidFill>
                <a:latin typeface="Microsoft YaHei"/>
              </a:rPr>
              <a:t>悦创引擎 · AI 生成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icrosoft YaHei"/>
              </a:rPr>
              <a:t>目录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234440"/>
            <a:ext cx="2011680" cy="54864"/>
          </a:xfrm>
          <a:prstGeom prst="rect">
            <a:avLst/>
          </a:prstGeom>
          <a:solidFill>
            <a:srgbClr val="2E9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6459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引言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603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560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核心内容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4747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34747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案例展示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3891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43891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总结展望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B5563"/>
                </a:solidFill>
                <a:latin typeface="Microsoft YaHei"/>
              </a:rPr>
              <a:t>1 /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icrosoft YaHei"/>
              </a:rPr>
              <a:t>背景与痛点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234440"/>
            <a:ext cx="2011680" cy="54864"/>
          </a:xfrm>
          <a:prstGeom prst="rect">
            <a:avLst/>
          </a:prstGeom>
          <a:solidFill>
            <a:srgbClr val="2E9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6459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行业背景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603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560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现存问题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4747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34747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为什么是现在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4008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B5563"/>
                </a:solidFill>
                <a:latin typeface="Microsoft YaHei"/>
              </a:rPr>
              <a:t>2 /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icrosoft YaHei"/>
              </a:rPr>
              <a:t>核心方案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234440"/>
            <a:ext cx="2011680" cy="54864"/>
          </a:xfrm>
          <a:prstGeom prst="rect">
            <a:avLst/>
          </a:prstGeom>
          <a:solidFill>
            <a:srgbClr val="2E9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6459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方案一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603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560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方案二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4747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34747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方案三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2011680"/>
            <a:ext cx="3291840" cy="3657600"/>
          </a:xfrm>
          <a:prstGeom prst="rect">
            <a:avLst/>
          </a:prstGeom>
          <a:solidFill>
            <a:srgbClr val="0F2B45"/>
          </a:solidFill>
          <a:ln w="19050">
            <a:solidFill>
              <a:srgbClr val="2E9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>
                <a:solidFill>
                  <a:srgbClr val="FFFFFF"/>
                </a:solidFill>
              </a:rPr>
              <a:t>📊 图表占位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008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B5563"/>
                </a:solidFill>
                <a:latin typeface="Microsoft YaHei"/>
              </a:rPr>
              <a:t>3 /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icrosoft YaHei"/>
              </a:rPr>
              <a:t>案例展示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234440"/>
            <a:ext cx="2011680" cy="54864"/>
          </a:xfrm>
          <a:prstGeom prst="rect">
            <a:avLst/>
          </a:prstGeom>
          <a:solidFill>
            <a:srgbClr val="2E9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6459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案例一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603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560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案例二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4747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34747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效果数据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4008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B5563"/>
                </a:solidFill>
                <a:latin typeface="Microsoft YaHei"/>
              </a:rPr>
              <a:t>4 /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icrosoft YaHei"/>
              </a:rPr>
              <a:t>总结与下一步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234440"/>
            <a:ext cx="2011680" cy="54864"/>
          </a:xfrm>
          <a:prstGeom prst="rect">
            <a:avLst/>
          </a:prstGeom>
          <a:solidFill>
            <a:srgbClr val="2E9F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6459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核心结论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603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560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行动计划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474720"/>
            <a:ext cx="365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E9FD9"/>
                </a:solidFill>
                <a:latin typeface="Microsoft YaHe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34747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Microsoft YaHei"/>
              </a:rPr>
              <a:t>联系我们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4008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B5563"/>
                </a:solidFill>
                <a:latin typeface="Microsoft YaHei"/>
              </a:rPr>
              <a:t>5 / 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56032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Microsoft YaHei"/>
              </a:rPr>
              <a:t>谢谢观看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84048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2E9FD9"/>
                </a:solidFill>
                <a:latin typeface="Microsoft YaHei"/>
              </a:rPr>
              <a:t>期待与您进一步沟通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